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72" r:id="rId5"/>
    <p:sldId id="258" r:id="rId6"/>
    <p:sldId id="263" r:id="rId7"/>
    <p:sldId id="259" r:id="rId8"/>
    <p:sldId id="260" r:id="rId9"/>
    <p:sldId id="261" r:id="rId10"/>
    <p:sldId id="268" r:id="rId11"/>
    <p:sldId id="273" r:id="rId12"/>
    <p:sldId id="274" r:id="rId13"/>
    <p:sldId id="275" r:id="rId14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723"/>
    <a:srgbClr val="00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8" autoAdjust="0"/>
    <p:restoredTop sz="96433" autoAdjust="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DBCE-DA5A-4A39-85B3-9BBBB686D673}" type="datetimeFigureOut">
              <a:rPr lang="fr-FR" smtClean="0"/>
              <a:t>19/08/2019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1664-B1DB-456E-BC1E-660426A84C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86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DBCE-DA5A-4A39-85B3-9BBBB686D673}" type="datetimeFigureOut">
              <a:rPr lang="fr-FR" smtClean="0"/>
              <a:t>19/08/2019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1664-B1DB-456E-BC1E-660426A84C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26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DBCE-DA5A-4A39-85B3-9BBBB686D673}" type="datetimeFigureOut">
              <a:rPr lang="fr-FR" smtClean="0"/>
              <a:t>19/08/2019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1664-B1DB-456E-BC1E-660426A84C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843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DBCE-DA5A-4A39-85B3-9BBBB686D673}" type="datetimeFigureOut">
              <a:rPr lang="fr-FR" smtClean="0"/>
              <a:t>19/08/2019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1664-B1DB-456E-BC1E-660426A84C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317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DBCE-DA5A-4A39-85B3-9BBBB686D673}" type="datetimeFigureOut">
              <a:rPr lang="fr-FR" smtClean="0"/>
              <a:t>19/08/2019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1664-B1DB-456E-BC1E-660426A84C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84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DBCE-DA5A-4A39-85B3-9BBBB686D673}" type="datetimeFigureOut">
              <a:rPr lang="fr-FR" smtClean="0"/>
              <a:t>19/08/2019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1664-B1DB-456E-BC1E-660426A84C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733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DBCE-DA5A-4A39-85B3-9BBBB686D673}" type="datetimeFigureOut">
              <a:rPr lang="fr-FR" smtClean="0"/>
              <a:t>19/08/2019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1664-B1DB-456E-BC1E-660426A84C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941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DBCE-DA5A-4A39-85B3-9BBBB686D673}" type="datetimeFigureOut">
              <a:rPr lang="fr-FR" smtClean="0"/>
              <a:t>19/08/2019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1664-B1DB-456E-BC1E-660426A84C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DBCE-DA5A-4A39-85B3-9BBBB686D673}" type="datetimeFigureOut">
              <a:rPr lang="fr-FR" smtClean="0"/>
              <a:t>19/08/2019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1664-B1DB-456E-BC1E-660426A84C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55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DBCE-DA5A-4A39-85B3-9BBBB686D673}" type="datetimeFigureOut">
              <a:rPr lang="fr-FR" smtClean="0"/>
              <a:t>19/08/2019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1664-B1DB-456E-BC1E-660426A84C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043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DBCE-DA5A-4A39-85B3-9BBBB686D673}" type="datetimeFigureOut">
              <a:rPr lang="fr-FR" smtClean="0"/>
              <a:t>19/08/2019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1664-B1DB-456E-BC1E-660426A84C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009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DDBCE-DA5A-4A39-85B3-9BBBB686D673}" type="datetimeFigureOut">
              <a:rPr lang="fr-FR" smtClean="0"/>
              <a:t>19/08/2019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11664-B1DB-456E-BC1E-660426A84C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15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mailto:deveco@cc-miribel.f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deveco@cc-miribel.fr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deveco@cc-miribel.fr" TargetMode="Externa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deveco@cc-miribel.fr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eveco@cc-miribel.fr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deveco@cc-miribel.fr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deveco@cc-miribel.fr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deveco@cc-miribel.fr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deveco@cc-miribel.fr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7" r="21857"/>
          <a:stretch/>
        </p:blipFill>
        <p:spPr>
          <a:xfrm>
            <a:off x="4351979" y="255078"/>
            <a:ext cx="3352799" cy="6264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67" r="13705" b="7365"/>
          <a:stretch/>
        </p:blipFill>
        <p:spPr>
          <a:xfrm>
            <a:off x="564974" y="244116"/>
            <a:ext cx="3336322" cy="6264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0" r="7513"/>
          <a:stretch/>
        </p:blipFill>
        <p:spPr>
          <a:xfrm>
            <a:off x="8155461" y="255078"/>
            <a:ext cx="3336323" cy="62640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0700952" y="6576744"/>
            <a:ext cx="1491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 smtClean="0">
                <a:solidFill>
                  <a:schemeClr val="bg1">
                    <a:lumMod val="65000"/>
                  </a:schemeClr>
                </a:solidFill>
              </a:rPr>
              <a:t>Mise à </a:t>
            </a:r>
            <a:r>
              <a:rPr lang="fr-FR" sz="1000" i="1" smtClean="0">
                <a:solidFill>
                  <a:schemeClr val="bg1">
                    <a:lumMod val="65000"/>
                  </a:schemeClr>
                </a:solidFill>
              </a:rPr>
              <a:t>jour </a:t>
            </a:r>
            <a:r>
              <a:rPr lang="fr-FR" sz="1000" i="1" smtClean="0">
                <a:solidFill>
                  <a:schemeClr val="bg1">
                    <a:lumMod val="65000"/>
                  </a:schemeClr>
                </a:solidFill>
              </a:rPr>
              <a:t>Juillet </a:t>
            </a:r>
            <a:r>
              <a:rPr lang="fr-FR" sz="1000" i="1" dirty="0" smtClean="0">
                <a:solidFill>
                  <a:schemeClr val="bg1">
                    <a:lumMod val="65000"/>
                  </a:schemeClr>
                </a:solidFill>
              </a:rPr>
              <a:t>2019</a:t>
            </a:r>
            <a:endParaRPr lang="fr-FR" sz="1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14151" y="2374497"/>
            <a:ext cx="8163698" cy="1491050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572605" y="2704523"/>
            <a:ext cx="6911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Locaux disponibles sur le territoire de la CCMP</a:t>
            </a:r>
          </a:p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Bureaux – Locaux d’activité – Locaux commerciaux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63" y="155612"/>
            <a:ext cx="1030019" cy="87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29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8" y="97948"/>
            <a:ext cx="1165919" cy="98944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2" r="7513"/>
          <a:stretch/>
        </p:blipFill>
        <p:spPr>
          <a:xfrm>
            <a:off x="10796630" y="-8238"/>
            <a:ext cx="1395369" cy="688132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31141" y="1355181"/>
            <a:ext cx="4135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accent6">
                    <a:lumMod val="50000"/>
                  </a:schemeClr>
                </a:solidFill>
              </a:rPr>
              <a:t>Miribel – Les </a:t>
            </a:r>
            <a:r>
              <a:rPr lang="fr-FR" sz="3200" b="1" dirty="0" err="1" smtClean="0">
                <a:solidFill>
                  <a:schemeClr val="accent6">
                    <a:lumMod val="50000"/>
                  </a:schemeClr>
                </a:solidFill>
              </a:rPr>
              <a:t>Échets</a:t>
            </a:r>
            <a:endParaRPr lang="fr-F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038231" y="1647568"/>
            <a:ext cx="5486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6">
                    <a:lumMod val="50000"/>
                  </a:schemeClr>
                </a:solidFill>
              </a:rPr>
              <a:t>Vente fonds de commerce – 300 m²</a:t>
            </a:r>
            <a:endParaRPr lang="fr-FR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374287"/>
              </p:ext>
            </p:extLst>
          </p:nvPr>
        </p:nvGraphicFramePr>
        <p:xfrm>
          <a:off x="5054857" y="2294899"/>
          <a:ext cx="5453450" cy="2438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26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26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4068">
                <a:tc>
                  <a:txBody>
                    <a:bodyPr/>
                    <a:lstStyle/>
                    <a:p>
                      <a:pPr algn="ctr"/>
                      <a:r>
                        <a:rPr lang="fr-FR" sz="2000" i="0" dirty="0" smtClean="0">
                          <a:solidFill>
                            <a:schemeClr val="bg1"/>
                          </a:solidFill>
                        </a:rPr>
                        <a:t>Prestations</a:t>
                      </a:r>
                      <a:endParaRPr lang="fr-FR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8572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i="0" dirty="0" smtClean="0">
                          <a:solidFill>
                            <a:schemeClr val="bg1"/>
                          </a:solidFill>
                        </a:rPr>
                        <a:t>Conditions financières et juridiques</a:t>
                      </a:r>
                      <a:endParaRPr lang="fr-FR" sz="200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8572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4068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Salle </a:t>
                      </a:r>
                      <a:r>
                        <a:rPr lang="fr-FR" smtClean="0"/>
                        <a:t>et cuisine : 300 m²</a:t>
                      </a:r>
                      <a:endParaRPr lang="fr-FR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Appartement</a:t>
                      </a:r>
                      <a:r>
                        <a:rPr lang="fr-FR" baseline="0" dirty="0" smtClean="0"/>
                        <a:t> à l’étage</a:t>
                      </a:r>
                      <a:endParaRPr lang="fr-FR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Terrasse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Terrain de boules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Places de stationnement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Fonds</a:t>
                      </a:r>
                      <a:r>
                        <a:rPr lang="fr-FR" baseline="0" dirty="0" smtClean="0"/>
                        <a:t> de commerce </a:t>
                      </a:r>
                      <a:r>
                        <a:rPr lang="fr-FR" dirty="0" smtClean="0"/>
                        <a:t>: 200 000 €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Honoraires</a:t>
                      </a:r>
                      <a:r>
                        <a:rPr lang="fr-FR" baseline="0" dirty="0" smtClean="0"/>
                        <a:t> : 15 000 €</a:t>
                      </a:r>
                      <a:endParaRPr lang="fr-FR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6105182" y="5016438"/>
            <a:ext cx="3352801" cy="156966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u="sng" dirty="0" smtClean="0"/>
              <a:t>Contact </a:t>
            </a:r>
          </a:p>
          <a:p>
            <a:pPr algn="ctr"/>
            <a:endParaRPr lang="fr-FR" sz="1600" b="1" i="1" u="sng" dirty="0" smtClean="0"/>
          </a:p>
          <a:p>
            <a:r>
              <a:rPr lang="fr-FR" sz="1600" dirty="0" smtClean="0"/>
              <a:t>Chahines NAUDIN-BOUMYA </a:t>
            </a:r>
          </a:p>
          <a:p>
            <a:r>
              <a:rPr lang="fr-FR" sz="1600" dirty="0" smtClean="0"/>
              <a:t>Service Développement économique</a:t>
            </a:r>
          </a:p>
          <a:p>
            <a:r>
              <a:rPr lang="fr-FR" sz="1600" dirty="0" smtClean="0"/>
              <a:t>04.78.55.52.18</a:t>
            </a:r>
          </a:p>
          <a:p>
            <a:r>
              <a:rPr lang="fr-FR" sz="1600" dirty="0" smtClean="0">
                <a:hlinkClick r:id="rId4"/>
              </a:rPr>
              <a:t>deveco@cc-miribel.fr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17" name="ZoneTexte 16"/>
          <p:cNvSpPr txBox="1"/>
          <p:nvPr/>
        </p:nvSpPr>
        <p:spPr>
          <a:xfrm>
            <a:off x="1005810" y="5316520"/>
            <a:ext cx="3352801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u="sng" dirty="0" smtClean="0"/>
              <a:t>Accès</a:t>
            </a:r>
          </a:p>
          <a:p>
            <a:pPr algn="ctr"/>
            <a:endParaRPr lang="fr-FR" sz="800" b="1" i="1" u="sng" dirty="0" smtClean="0"/>
          </a:p>
          <a:p>
            <a:pPr algn="ctr"/>
            <a:r>
              <a:rPr lang="fr-FR" sz="1600" dirty="0" smtClean="0"/>
              <a:t>RD 1083</a:t>
            </a:r>
          </a:p>
          <a:p>
            <a:pPr algn="ctr"/>
            <a:r>
              <a:rPr lang="fr-FR" sz="1600" dirty="0" smtClean="0"/>
              <a:t>Rocade Est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636439" y="423394"/>
            <a:ext cx="2871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Référence de l’offre : MI – 19 – 7  </a:t>
            </a:r>
            <a:endParaRPr lang="fr-FR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/>
          <a:srcRect l="27132" t="22690" r="26757" b="18247"/>
          <a:stretch/>
        </p:blipFill>
        <p:spPr>
          <a:xfrm>
            <a:off x="677394" y="2038099"/>
            <a:ext cx="4089140" cy="2952000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3542499" y="2663294"/>
            <a:ext cx="74141" cy="741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51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8" y="97948"/>
            <a:ext cx="1165919" cy="98944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2" r="7513"/>
          <a:stretch/>
        </p:blipFill>
        <p:spPr>
          <a:xfrm>
            <a:off x="10796630" y="-8238"/>
            <a:ext cx="1395369" cy="688132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31141" y="1355181"/>
            <a:ext cx="4135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accent6">
                    <a:lumMod val="50000"/>
                  </a:schemeClr>
                </a:solidFill>
              </a:rPr>
              <a:t>Miribel – Centre</a:t>
            </a:r>
            <a:endParaRPr lang="fr-F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631141" y="2125364"/>
            <a:ext cx="4102141" cy="2940166"/>
            <a:chOff x="664394" y="2207742"/>
            <a:chExt cx="4102141" cy="2940166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4"/>
            <a:srcRect l="49890" t="29888" r="10405" b="19520"/>
            <a:stretch/>
          </p:blipFill>
          <p:spPr>
            <a:xfrm>
              <a:off x="664394" y="2207742"/>
              <a:ext cx="4102141" cy="2940166"/>
            </a:xfrm>
            <a:prstGeom prst="rect">
              <a:avLst/>
            </a:prstGeom>
          </p:spPr>
        </p:pic>
        <p:sp>
          <p:nvSpPr>
            <p:cNvPr id="10" name="Ellipse 9"/>
            <p:cNvSpPr/>
            <p:nvPr/>
          </p:nvSpPr>
          <p:spPr>
            <a:xfrm>
              <a:off x="1861751" y="3731741"/>
              <a:ext cx="74141" cy="741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6491075" y="1707062"/>
            <a:ext cx="2916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6">
                    <a:lumMod val="50000"/>
                  </a:schemeClr>
                </a:solidFill>
              </a:rPr>
              <a:t>Location </a:t>
            </a:r>
            <a:r>
              <a:rPr lang="fr-FR" sz="2800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fr-FR" sz="2800" dirty="0" smtClean="0">
                <a:solidFill>
                  <a:schemeClr val="accent6">
                    <a:lumMod val="50000"/>
                  </a:schemeClr>
                </a:solidFill>
              </a:rPr>
              <a:t>38</a:t>
            </a:r>
            <a:r>
              <a:rPr lang="fr-FR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2800" dirty="0" smtClean="0">
                <a:solidFill>
                  <a:schemeClr val="accent6">
                    <a:lumMod val="50000"/>
                  </a:schemeClr>
                </a:solidFill>
              </a:rPr>
              <a:t>m²</a:t>
            </a:r>
            <a:endParaRPr lang="fr-FR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749728"/>
              </p:ext>
            </p:extLst>
          </p:nvPr>
        </p:nvGraphicFramePr>
        <p:xfrm>
          <a:off x="5054858" y="2487543"/>
          <a:ext cx="5453450" cy="1889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028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505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4068">
                <a:tc>
                  <a:txBody>
                    <a:bodyPr/>
                    <a:lstStyle/>
                    <a:p>
                      <a:pPr algn="ctr"/>
                      <a:r>
                        <a:rPr lang="fr-FR" sz="2000" i="0" dirty="0" smtClean="0">
                          <a:solidFill>
                            <a:schemeClr val="bg1"/>
                          </a:solidFill>
                        </a:rPr>
                        <a:t>Prestations</a:t>
                      </a:r>
                      <a:endParaRPr lang="fr-FR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8572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i="0" dirty="0" smtClean="0">
                          <a:solidFill>
                            <a:schemeClr val="bg1"/>
                          </a:solidFill>
                        </a:rPr>
                        <a:t>Conditions financières et juridiques</a:t>
                      </a:r>
                      <a:endParaRPr lang="fr-FR" sz="200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8572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4068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Refait à neuf en 2019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Grande</a:t>
                      </a:r>
                      <a:r>
                        <a:rPr lang="fr-FR" baseline="0" dirty="0" smtClean="0"/>
                        <a:t> vitrine</a:t>
                      </a:r>
                      <a:endParaRPr lang="fr-FR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Cave</a:t>
                      </a:r>
                      <a:r>
                        <a:rPr lang="fr-FR" baseline="0" dirty="0" smtClean="0"/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aseline="0" dirty="0" smtClean="0"/>
                        <a:t>Place de parking privative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Loyer : 622 € / mois</a:t>
                      </a:r>
                      <a:endParaRPr lang="fr-FR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Charges</a:t>
                      </a:r>
                      <a:r>
                        <a:rPr lang="fr-FR" baseline="0" dirty="0" smtClean="0"/>
                        <a:t> : </a:t>
                      </a:r>
                      <a:r>
                        <a:rPr lang="fr-FR" baseline="0" dirty="0" smtClean="0"/>
                        <a:t>121 € / mois</a:t>
                      </a:r>
                      <a:endParaRPr lang="fr-FR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6372263" y="4824078"/>
            <a:ext cx="3352801" cy="156966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u="sng" dirty="0" smtClean="0"/>
              <a:t>Contact </a:t>
            </a:r>
          </a:p>
          <a:p>
            <a:pPr algn="ctr"/>
            <a:endParaRPr lang="fr-FR" sz="1600" b="1" i="1" u="sng" dirty="0" smtClean="0"/>
          </a:p>
          <a:p>
            <a:r>
              <a:rPr lang="fr-FR" sz="1600" dirty="0" smtClean="0"/>
              <a:t>Chahines </a:t>
            </a:r>
            <a:r>
              <a:rPr lang="fr-FR" sz="1600" dirty="0"/>
              <a:t>NAUDIN-BOUMYA</a:t>
            </a:r>
          </a:p>
          <a:p>
            <a:r>
              <a:rPr lang="fr-FR" sz="1600" dirty="0" smtClean="0"/>
              <a:t>Service Développement économique</a:t>
            </a:r>
          </a:p>
          <a:p>
            <a:r>
              <a:rPr lang="fr-FR" sz="1600" dirty="0" smtClean="0"/>
              <a:t>04.78.55.52.18</a:t>
            </a:r>
          </a:p>
          <a:p>
            <a:r>
              <a:rPr lang="fr-FR" sz="1600" dirty="0" smtClean="0">
                <a:hlinkClick r:id="rId5"/>
              </a:rPr>
              <a:t>deveco@cc-miribel.fr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17" name="ZoneTexte 16"/>
          <p:cNvSpPr txBox="1"/>
          <p:nvPr/>
        </p:nvSpPr>
        <p:spPr>
          <a:xfrm>
            <a:off x="1005810" y="5316520"/>
            <a:ext cx="3352801" cy="96949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u="sng" dirty="0" smtClean="0"/>
              <a:t>Accès</a:t>
            </a:r>
          </a:p>
          <a:p>
            <a:pPr algn="ctr"/>
            <a:endParaRPr lang="fr-FR" sz="800" b="1" i="1" u="sng" dirty="0" smtClean="0"/>
          </a:p>
          <a:p>
            <a:pPr algn="ctr"/>
            <a:r>
              <a:rPr lang="fr-FR" sz="1600" dirty="0" smtClean="0"/>
              <a:t>RD 1084</a:t>
            </a:r>
          </a:p>
          <a:p>
            <a:pPr algn="ctr"/>
            <a:r>
              <a:rPr lang="fr-FR" sz="1600" dirty="0" smtClean="0"/>
              <a:t>Parkings publics à proximité</a:t>
            </a:r>
            <a:endParaRPr lang="fr-FR" sz="1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7430531" y="423394"/>
            <a:ext cx="3077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Référence de l’offre : MI – 19 – </a:t>
            </a:r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14  </a:t>
            </a:r>
            <a:endParaRPr lang="fr-FR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06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8" y="97948"/>
            <a:ext cx="1165919" cy="98944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2" r="7513"/>
          <a:stretch/>
        </p:blipFill>
        <p:spPr>
          <a:xfrm>
            <a:off x="10796630" y="-8238"/>
            <a:ext cx="1395369" cy="688132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31141" y="1355181"/>
            <a:ext cx="4135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accent6">
                    <a:lumMod val="50000"/>
                  </a:schemeClr>
                </a:solidFill>
              </a:rPr>
              <a:t>Miribel – Centre</a:t>
            </a:r>
            <a:endParaRPr lang="fr-F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631141" y="2125364"/>
            <a:ext cx="4102141" cy="2940166"/>
            <a:chOff x="664394" y="2207742"/>
            <a:chExt cx="4102141" cy="2940166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4"/>
            <a:srcRect l="49890" t="29888" r="10405" b="19520"/>
            <a:stretch/>
          </p:blipFill>
          <p:spPr>
            <a:xfrm>
              <a:off x="664394" y="2207742"/>
              <a:ext cx="4102141" cy="2940166"/>
            </a:xfrm>
            <a:prstGeom prst="rect">
              <a:avLst/>
            </a:prstGeom>
          </p:spPr>
        </p:pic>
        <p:sp>
          <p:nvSpPr>
            <p:cNvPr id="10" name="Ellipse 9"/>
            <p:cNvSpPr/>
            <p:nvPr/>
          </p:nvSpPr>
          <p:spPr>
            <a:xfrm>
              <a:off x="1861751" y="3731741"/>
              <a:ext cx="74141" cy="741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6491075" y="1707062"/>
            <a:ext cx="2916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6">
                    <a:lumMod val="50000"/>
                  </a:schemeClr>
                </a:solidFill>
              </a:rPr>
              <a:t>Location </a:t>
            </a:r>
            <a:r>
              <a:rPr lang="fr-FR" sz="2800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fr-FR" sz="2800" dirty="0" smtClean="0">
                <a:solidFill>
                  <a:schemeClr val="accent6">
                    <a:lumMod val="50000"/>
                  </a:schemeClr>
                </a:solidFill>
              </a:rPr>
              <a:t>59</a:t>
            </a:r>
            <a:r>
              <a:rPr lang="fr-FR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2800" dirty="0" smtClean="0">
                <a:solidFill>
                  <a:schemeClr val="accent6">
                    <a:lumMod val="50000"/>
                  </a:schemeClr>
                </a:solidFill>
              </a:rPr>
              <a:t>m²</a:t>
            </a:r>
            <a:endParaRPr lang="fr-FR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543075"/>
              </p:ext>
            </p:extLst>
          </p:nvPr>
        </p:nvGraphicFramePr>
        <p:xfrm>
          <a:off x="5054858" y="2487543"/>
          <a:ext cx="5453450" cy="1889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028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505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4068">
                <a:tc>
                  <a:txBody>
                    <a:bodyPr/>
                    <a:lstStyle/>
                    <a:p>
                      <a:pPr algn="ctr"/>
                      <a:r>
                        <a:rPr lang="fr-FR" sz="2000" i="0" dirty="0" smtClean="0">
                          <a:solidFill>
                            <a:schemeClr val="bg1"/>
                          </a:solidFill>
                        </a:rPr>
                        <a:t>Prestations</a:t>
                      </a:r>
                      <a:endParaRPr lang="fr-FR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8572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i="0" dirty="0" smtClean="0">
                          <a:solidFill>
                            <a:schemeClr val="bg1"/>
                          </a:solidFill>
                        </a:rPr>
                        <a:t>Conditions financières et juridiques</a:t>
                      </a:r>
                      <a:endParaRPr lang="fr-FR" sz="200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8572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4068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Refait à neuf en 2019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Local traversant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Annexe 21 m²</a:t>
                      </a:r>
                      <a:endParaRPr lang="fr-FR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aseline="0" dirty="0" smtClean="0"/>
                        <a:t>Place de parking privative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Loyer : 739 € / mois</a:t>
                      </a:r>
                      <a:endParaRPr lang="fr-FR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Charges</a:t>
                      </a:r>
                      <a:r>
                        <a:rPr lang="fr-FR" baseline="0" dirty="0" smtClean="0"/>
                        <a:t> : </a:t>
                      </a:r>
                      <a:r>
                        <a:rPr lang="fr-FR" baseline="0" dirty="0" smtClean="0"/>
                        <a:t>122 € / mois</a:t>
                      </a:r>
                      <a:endParaRPr lang="fr-FR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6372263" y="4824078"/>
            <a:ext cx="3352801" cy="156966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u="sng" dirty="0" smtClean="0"/>
              <a:t>Contact </a:t>
            </a:r>
          </a:p>
          <a:p>
            <a:pPr algn="ctr"/>
            <a:endParaRPr lang="fr-FR" sz="1600" b="1" i="1" u="sng" dirty="0" smtClean="0"/>
          </a:p>
          <a:p>
            <a:r>
              <a:rPr lang="fr-FR" sz="1600" dirty="0" smtClean="0"/>
              <a:t>Chahines </a:t>
            </a:r>
            <a:r>
              <a:rPr lang="fr-FR" sz="1600" dirty="0"/>
              <a:t>NAUDIN-BOUMYA</a:t>
            </a:r>
          </a:p>
          <a:p>
            <a:r>
              <a:rPr lang="fr-FR" sz="1600" dirty="0" smtClean="0"/>
              <a:t>Service Développement économique</a:t>
            </a:r>
          </a:p>
          <a:p>
            <a:r>
              <a:rPr lang="fr-FR" sz="1600" dirty="0" smtClean="0"/>
              <a:t>04.78.55.52.18</a:t>
            </a:r>
          </a:p>
          <a:p>
            <a:r>
              <a:rPr lang="fr-FR" sz="1600" dirty="0" smtClean="0">
                <a:hlinkClick r:id="rId5"/>
              </a:rPr>
              <a:t>deveco@cc-miribel.fr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17" name="ZoneTexte 16"/>
          <p:cNvSpPr txBox="1"/>
          <p:nvPr/>
        </p:nvSpPr>
        <p:spPr>
          <a:xfrm>
            <a:off x="1005810" y="5316520"/>
            <a:ext cx="3352801" cy="96949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u="sng" dirty="0" smtClean="0"/>
              <a:t>Accès</a:t>
            </a:r>
          </a:p>
          <a:p>
            <a:pPr algn="ctr"/>
            <a:endParaRPr lang="fr-FR" sz="800" b="1" i="1" u="sng" dirty="0" smtClean="0"/>
          </a:p>
          <a:p>
            <a:pPr algn="ctr"/>
            <a:r>
              <a:rPr lang="fr-FR" sz="1600" dirty="0" smtClean="0"/>
              <a:t>RD 1084</a:t>
            </a:r>
          </a:p>
          <a:p>
            <a:pPr algn="ctr"/>
            <a:r>
              <a:rPr lang="fr-FR" sz="1600" dirty="0" smtClean="0"/>
              <a:t>Parkings publics à proximité</a:t>
            </a:r>
            <a:endParaRPr lang="fr-FR" sz="1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7430531" y="423394"/>
            <a:ext cx="3077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Référence de l’offre : MI – 19 – </a:t>
            </a:r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15  </a:t>
            </a:r>
            <a:endParaRPr lang="fr-FR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851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8" y="97948"/>
            <a:ext cx="1165919" cy="98944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2" r="7513"/>
          <a:stretch/>
        </p:blipFill>
        <p:spPr>
          <a:xfrm>
            <a:off x="10796630" y="-8238"/>
            <a:ext cx="1395369" cy="688132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31141" y="1355181"/>
            <a:ext cx="4135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accent6">
                    <a:lumMod val="50000"/>
                  </a:schemeClr>
                </a:solidFill>
              </a:rPr>
              <a:t>Miribel – Centre</a:t>
            </a:r>
            <a:endParaRPr lang="fr-F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631141" y="2125364"/>
            <a:ext cx="4102141" cy="2940166"/>
            <a:chOff x="664394" y="2207742"/>
            <a:chExt cx="4102141" cy="2940166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4"/>
            <a:srcRect l="49890" t="29888" r="10405" b="19520"/>
            <a:stretch/>
          </p:blipFill>
          <p:spPr>
            <a:xfrm>
              <a:off x="664394" y="2207742"/>
              <a:ext cx="4102141" cy="2940166"/>
            </a:xfrm>
            <a:prstGeom prst="rect">
              <a:avLst/>
            </a:prstGeom>
          </p:spPr>
        </p:pic>
        <p:sp>
          <p:nvSpPr>
            <p:cNvPr id="10" name="Ellipse 9"/>
            <p:cNvSpPr/>
            <p:nvPr/>
          </p:nvSpPr>
          <p:spPr>
            <a:xfrm>
              <a:off x="1861751" y="3731741"/>
              <a:ext cx="74141" cy="741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6491075" y="1707062"/>
            <a:ext cx="2916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6">
                    <a:lumMod val="50000"/>
                  </a:schemeClr>
                </a:solidFill>
              </a:rPr>
              <a:t>Location </a:t>
            </a:r>
            <a:r>
              <a:rPr lang="fr-FR" sz="2800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fr-FR" sz="2800" dirty="0" smtClean="0">
                <a:solidFill>
                  <a:schemeClr val="accent6">
                    <a:lumMod val="50000"/>
                  </a:schemeClr>
                </a:solidFill>
              </a:rPr>
              <a:t>36</a:t>
            </a:r>
            <a:r>
              <a:rPr lang="fr-FR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2800" dirty="0" smtClean="0">
                <a:solidFill>
                  <a:schemeClr val="accent6">
                    <a:lumMod val="50000"/>
                  </a:schemeClr>
                </a:solidFill>
              </a:rPr>
              <a:t>m²</a:t>
            </a:r>
            <a:endParaRPr lang="fr-FR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26136"/>
              </p:ext>
            </p:extLst>
          </p:nvPr>
        </p:nvGraphicFramePr>
        <p:xfrm>
          <a:off x="5054858" y="2487543"/>
          <a:ext cx="5453450" cy="1615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028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505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4068">
                <a:tc>
                  <a:txBody>
                    <a:bodyPr/>
                    <a:lstStyle/>
                    <a:p>
                      <a:pPr algn="ctr"/>
                      <a:r>
                        <a:rPr lang="fr-FR" sz="2000" i="0" dirty="0" smtClean="0">
                          <a:solidFill>
                            <a:schemeClr val="bg1"/>
                          </a:solidFill>
                        </a:rPr>
                        <a:t>Prestations</a:t>
                      </a:r>
                      <a:endParaRPr lang="fr-FR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8572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i="0" dirty="0" smtClean="0">
                          <a:solidFill>
                            <a:schemeClr val="bg1"/>
                          </a:solidFill>
                        </a:rPr>
                        <a:t>Conditions financières et juridiques</a:t>
                      </a:r>
                      <a:endParaRPr lang="fr-FR" sz="200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8572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4068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Refait à neuf en 2019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Sanitaires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aseline="0" dirty="0" smtClean="0"/>
                        <a:t>Place de parking privative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Loyer : 442 € / mois</a:t>
                      </a:r>
                      <a:endParaRPr lang="fr-FR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Charges</a:t>
                      </a:r>
                      <a:r>
                        <a:rPr lang="fr-FR" baseline="0" dirty="0" smtClean="0"/>
                        <a:t> : </a:t>
                      </a:r>
                      <a:r>
                        <a:rPr lang="fr-FR" baseline="0" dirty="0" smtClean="0"/>
                        <a:t>88 € / mois</a:t>
                      </a:r>
                      <a:endParaRPr lang="fr-FR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6372263" y="4824078"/>
            <a:ext cx="3352801" cy="156966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u="sng" dirty="0" smtClean="0"/>
              <a:t>Contact </a:t>
            </a:r>
          </a:p>
          <a:p>
            <a:pPr algn="ctr"/>
            <a:endParaRPr lang="fr-FR" sz="1600" b="1" i="1" u="sng" dirty="0" smtClean="0"/>
          </a:p>
          <a:p>
            <a:r>
              <a:rPr lang="fr-FR" sz="1600" dirty="0" smtClean="0"/>
              <a:t>Chahines </a:t>
            </a:r>
            <a:r>
              <a:rPr lang="fr-FR" sz="1600" dirty="0"/>
              <a:t>NAUDIN-BOUMYA</a:t>
            </a:r>
          </a:p>
          <a:p>
            <a:r>
              <a:rPr lang="fr-FR" sz="1600" dirty="0" smtClean="0"/>
              <a:t>Service Développement économique</a:t>
            </a:r>
          </a:p>
          <a:p>
            <a:r>
              <a:rPr lang="fr-FR" sz="1600" dirty="0" smtClean="0"/>
              <a:t>04.78.55.52.18</a:t>
            </a:r>
          </a:p>
          <a:p>
            <a:r>
              <a:rPr lang="fr-FR" sz="1600" dirty="0" smtClean="0">
                <a:hlinkClick r:id="rId5"/>
              </a:rPr>
              <a:t>deveco@cc-miribel.fr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17" name="ZoneTexte 16"/>
          <p:cNvSpPr txBox="1"/>
          <p:nvPr/>
        </p:nvSpPr>
        <p:spPr>
          <a:xfrm>
            <a:off x="1005810" y="5316520"/>
            <a:ext cx="3352801" cy="96949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u="sng" dirty="0" smtClean="0"/>
              <a:t>Accès</a:t>
            </a:r>
          </a:p>
          <a:p>
            <a:pPr algn="ctr"/>
            <a:endParaRPr lang="fr-FR" sz="800" b="1" i="1" u="sng" dirty="0" smtClean="0"/>
          </a:p>
          <a:p>
            <a:pPr algn="ctr"/>
            <a:r>
              <a:rPr lang="fr-FR" sz="1600" dirty="0" smtClean="0"/>
              <a:t>RD 1084</a:t>
            </a:r>
          </a:p>
          <a:p>
            <a:pPr algn="ctr"/>
            <a:r>
              <a:rPr lang="fr-FR" sz="1600" dirty="0" smtClean="0"/>
              <a:t>Parkings publics à proximité</a:t>
            </a:r>
            <a:endParaRPr lang="fr-FR" sz="1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7430531" y="423394"/>
            <a:ext cx="3077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Référence de l’offre : MI – 19 – </a:t>
            </a:r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16  </a:t>
            </a:r>
            <a:endParaRPr lang="fr-FR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82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4"/>
          <a:stretch/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14151" y="2374497"/>
            <a:ext cx="8163698" cy="1491050"/>
          </a:xfrm>
          <a:prstGeom prst="rect">
            <a:avLst/>
          </a:prstGeom>
          <a:solidFill>
            <a:schemeClr val="accent2">
              <a:alpha val="52157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640226" y="2796856"/>
            <a:ext cx="6911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</a:rPr>
              <a:t>BUREAUX</a:t>
            </a:r>
            <a:endParaRPr lang="fr-F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033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8" y="97948"/>
            <a:ext cx="1165919" cy="98944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31141" y="1355181"/>
            <a:ext cx="4682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accent2">
                    <a:lumMod val="75000"/>
                  </a:schemeClr>
                </a:solidFill>
              </a:rPr>
              <a:t>Saint-Maurice-de-</a:t>
            </a:r>
            <a:r>
              <a:rPr lang="fr-FR" sz="3200" b="1" dirty="0" err="1" smtClean="0">
                <a:solidFill>
                  <a:schemeClr val="accent2">
                    <a:lumMod val="75000"/>
                  </a:schemeClr>
                </a:solidFill>
              </a:rPr>
              <a:t>Beynost</a:t>
            </a:r>
            <a:endParaRPr lang="fr-FR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491075" y="1707062"/>
            <a:ext cx="2875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</a:rPr>
              <a:t>Location – 19 m²</a:t>
            </a:r>
            <a:endParaRPr lang="fr-F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289178"/>
              </p:ext>
            </p:extLst>
          </p:nvPr>
        </p:nvGraphicFramePr>
        <p:xfrm>
          <a:off x="4796087" y="2720547"/>
          <a:ext cx="5939467" cy="1615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803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91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4068">
                <a:tc>
                  <a:txBody>
                    <a:bodyPr/>
                    <a:lstStyle/>
                    <a:p>
                      <a:pPr algn="ctr"/>
                      <a:r>
                        <a:rPr lang="fr-FR" sz="2000" i="0" dirty="0" smtClean="0">
                          <a:solidFill>
                            <a:schemeClr val="bg1"/>
                          </a:solidFill>
                        </a:rPr>
                        <a:t>Prestations</a:t>
                      </a:r>
                      <a:endParaRPr lang="fr-FR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i="0" dirty="0" smtClean="0">
                          <a:solidFill>
                            <a:schemeClr val="bg1"/>
                          </a:solidFill>
                        </a:rPr>
                        <a:t>Conditions financières et juridiques</a:t>
                      </a:r>
                      <a:endParaRPr lang="fr-FR" sz="200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  <a:alpha val="6980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4068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Bureau en RDC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Salle d’attente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Sanitaires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Loyer mensuel : 450 € CC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Dépôt de garantie : </a:t>
                      </a:r>
                      <a:r>
                        <a:rPr lang="fr-FR" dirty="0" smtClean="0"/>
                        <a:t>400 </a:t>
                      </a:r>
                      <a:r>
                        <a:rPr lang="fr-FR" dirty="0" smtClean="0"/>
                        <a:t>€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Honoraires</a:t>
                      </a:r>
                      <a:r>
                        <a:rPr lang="fr-FR" baseline="0" dirty="0" smtClean="0"/>
                        <a:t> : </a:t>
                      </a:r>
                      <a:r>
                        <a:rPr lang="fr-FR" baseline="0" dirty="0" smtClean="0"/>
                        <a:t>275 </a:t>
                      </a:r>
                      <a:r>
                        <a:rPr lang="fr-FR" baseline="0" dirty="0" smtClean="0"/>
                        <a:t>€</a:t>
                      </a:r>
                      <a:endParaRPr lang="fr-FR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6372263" y="4824078"/>
            <a:ext cx="3352801" cy="156966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u="sng" dirty="0" smtClean="0"/>
              <a:t>Contact </a:t>
            </a:r>
          </a:p>
          <a:p>
            <a:pPr algn="ctr"/>
            <a:endParaRPr lang="fr-FR" sz="1600" b="1" i="1" u="sng" dirty="0" smtClean="0"/>
          </a:p>
          <a:p>
            <a:r>
              <a:rPr lang="fr-FR" sz="1600" dirty="0" smtClean="0"/>
              <a:t>Chahines NAUDIN-BOUMYA</a:t>
            </a:r>
          </a:p>
          <a:p>
            <a:r>
              <a:rPr lang="fr-FR" sz="1600" dirty="0" smtClean="0"/>
              <a:t>Service Développement économique</a:t>
            </a:r>
          </a:p>
          <a:p>
            <a:r>
              <a:rPr lang="fr-FR" sz="1600" dirty="0" smtClean="0"/>
              <a:t>04.78.55.52.18</a:t>
            </a:r>
          </a:p>
          <a:p>
            <a:r>
              <a:rPr lang="fr-FR" sz="1600" dirty="0" smtClean="0">
                <a:hlinkClick r:id="rId3"/>
              </a:rPr>
              <a:t>deveco@cc-miribel.fr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17" name="ZoneTexte 16"/>
          <p:cNvSpPr txBox="1"/>
          <p:nvPr/>
        </p:nvSpPr>
        <p:spPr>
          <a:xfrm>
            <a:off x="1005810" y="5316520"/>
            <a:ext cx="3352801" cy="96949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u="sng" dirty="0" smtClean="0"/>
              <a:t>Accès</a:t>
            </a:r>
          </a:p>
          <a:p>
            <a:pPr algn="ctr"/>
            <a:endParaRPr lang="fr-FR" sz="800" b="1" i="1" u="sng" dirty="0" smtClean="0"/>
          </a:p>
          <a:p>
            <a:pPr algn="ctr"/>
            <a:r>
              <a:rPr lang="fr-FR" sz="1600" dirty="0" smtClean="0"/>
              <a:t>RD 1084</a:t>
            </a:r>
          </a:p>
          <a:p>
            <a:pPr algn="ctr"/>
            <a:r>
              <a:rPr lang="fr-FR" sz="1600" dirty="0" smtClean="0"/>
              <a:t>Parking public à proximité</a:t>
            </a:r>
            <a:endParaRPr lang="fr-FR" sz="1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7445171" y="423394"/>
            <a:ext cx="3063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Référence de l’offre : SMB – 19 – 4  </a:t>
            </a:r>
            <a:endParaRPr lang="fr-FR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9" r="13705" b="7365"/>
          <a:stretch/>
        </p:blipFill>
        <p:spPr>
          <a:xfrm>
            <a:off x="10836048" y="1"/>
            <a:ext cx="1396800" cy="685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/>
          <a:srcRect l="45000" t="23784" r="12142" b="20360"/>
          <a:stretch/>
        </p:blipFill>
        <p:spPr>
          <a:xfrm>
            <a:off x="668825" y="2060505"/>
            <a:ext cx="4026769" cy="2952000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2392405" y="2891482"/>
            <a:ext cx="74141" cy="741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854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8" y="97948"/>
            <a:ext cx="1165919" cy="98944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31141" y="1355181"/>
            <a:ext cx="4135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accent2">
                    <a:lumMod val="75000"/>
                  </a:schemeClr>
                </a:solidFill>
              </a:rPr>
              <a:t>Miribel</a:t>
            </a:r>
            <a:endParaRPr lang="fr-FR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030098" y="1124348"/>
            <a:ext cx="3765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</a:rPr>
              <a:t>Location – 17m² 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</a:rPr>
              <a:t>à</a:t>
            </a: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</a:rPr>
              <a:t> 41 m²</a:t>
            </a:r>
            <a:endParaRPr lang="fr-F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642119"/>
              </p:ext>
            </p:extLst>
          </p:nvPr>
        </p:nvGraphicFramePr>
        <p:xfrm>
          <a:off x="4876801" y="1719237"/>
          <a:ext cx="5631508" cy="2987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315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99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4068">
                <a:tc>
                  <a:txBody>
                    <a:bodyPr/>
                    <a:lstStyle/>
                    <a:p>
                      <a:pPr algn="ctr"/>
                      <a:r>
                        <a:rPr lang="fr-FR" sz="2000" i="0" dirty="0" smtClean="0">
                          <a:solidFill>
                            <a:schemeClr val="bg1"/>
                          </a:solidFill>
                        </a:rPr>
                        <a:t>Prestations</a:t>
                      </a:r>
                      <a:endParaRPr lang="fr-FR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i="0" dirty="0" smtClean="0">
                          <a:solidFill>
                            <a:schemeClr val="bg1"/>
                          </a:solidFill>
                        </a:rPr>
                        <a:t>Conditions financières et juridiques</a:t>
                      </a:r>
                      <a:endParaRPr lang="fr-FR" sz="200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  <a:alpha val="6980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4068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8 bureaux de 17,5 m² à 41,5 m²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Réfectoire </a:t>
                      </a:r>
                      <a:endParaRPr lang="fr-FR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aseline="0" dirty="0" smtClean="0"/>
                        <a:t>Sanitaires </a:t>
                      </a:r>
                      <a:endParaRPr lang="fr-FR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Chauffage et climatisation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Places de stationnement réservées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Fibre</a:t>
                      </a:r>
                      <a:r>
                        <a:rPr lang="fr-FR" baseline="0" dirty="0" smtClean="0"/>
                        <a:t> optique</a:t>
                      </a:r>
                      <a:endParaRPr lang="fr-FR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Prix : 16 € / m²</a:t>
                      </a:r>
                      <a:r>
                        <a:rPr lang="fr-FR" baseline="0" dirty="0" smtClean="0"/>
                        <a:t> / mois</a:t>
                      </a:r>
                      <a:endParaRPr lang="fr-FR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Loyer</a:t>
                      </a:r>
                      <a:r>
                        <a:rPr lang="fr-FR" baseline="0" dirty="0" smtClean="0"/>
                        <a:t> charges comprises</a:t>
                      </a:r>
                      <a:endParaRPr lang="fr-FR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6372263" y="4824078"/>
            <a:ext cx="3352801" cy="156966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u="sng" dirty="0" smtClean="0"/>
              <a:t>Contact </a:t>
            </a:r>
          </a:p>
          <a:p>
            <a:pPr algn="ctr"/>
            <a:endParaRPr lang="fr-FR" sz="1600" b="1" i="1" u="sng" dirty="0" smtClean="0"/>
          </a:p>
          <a:p>
            <a:r>
              <a:rPr lang="fr-FR" sz="1600" dirty="0" smtClean="0"/>
              <a:t>Chahines NAUDIN-BOUMYA</a:t>
            </a:r>
          </a:p>
          <a:p>
            <a:r>
              <a:rPr lang="fr-FR" sz="1600" dirty="0" smtClean="0"/>
              <a:t>Service Développement économique</a:t>
            </a:r>
          </a:p>
          <a:p>
            <a:r>
              <a:rPr lang="fr-FR" sz="1600" dirty="0" smtClean="0"/>
              <a:t>04.78.55.52.18</a:t>
            </a:r>
          </a:p>
          <a:p>
            <a:r>
              <a:rPr lang="fr-FR" sz="1600" dirty="0" smtClean="0">
                <a:hlinkClick r:id="rId3"/>
              </a:rPr>
              <a:t>deveco@cc-miribel.fr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17" name="ZoneTexte 16"/>
          <p:cNvSpPr txBox="1"/>
          <p:nvPr/>
        </p:nvSpPr>
        <p:spPr>
          <a:xfrm>
            <a:off x="1005810" y="5316520"/>
            <a:ext cx="3352801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u="sng" dirty="0" smtClean="0"/>
              <a:t>Accès</a:t>
            </a:r>
          </a:p>
          <a:p>
            <a:pPr algn="ctr"/>
            <a:endParaRPr lang="fr-FR" sz="800" b="1" i="1" u="sng" dirty="0" smtClean="0"/>
          </a:p>
          <a:p>
            <a:pPr algn="ctr"/>
            <a:r>
              <a:rPr lang="fr-FR" sz="1600" dirty="0" smtClean="0"/>
              <a:t>RD 1084</a:t>
            </a:r>
          </a:p>
          <a:p>
            <a:pPr algn="ctr"/>
            <a:r>
              <a:rPr lang="fr-FR" sz="1600" dirty="0" smtClean="0"/>
              <a:t>A 42 (sortie gratuite)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504671" y="423394"/>
            <a:ext cx="3003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Référence de l’offre : MI – 19 – 11  </a:t>
            </a:r>
            <a:endParaRPr lang="fr-FR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9" r="13705" b="7365"/>
          <a:stretch/>
        </p:blipFill>
        <p:spPr>
          <a:xfrm>
            <a:off x="10836048" y="1"/>
            <a:ext cx="1396800" cy="685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/>
          <a:srcRect l="41284" t="26426" r="26995" b="30811"/>
          <a:stretch/>
        </p:blipFill>
        <p:spPr>
          <a:xfrm>
            <a:off x="553055" y="1985605"/>
            <a:ext cx="3893110" cy="2952000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2892275" y="3896497"/>
            <a:ext cx="74141" cy="741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67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14151" y="2374497"/>
            <a:ext cx="8163698" cy="1491050"/>
          </a:xfrm>
          <a:prstGeom prst="rect">
            <a:avLst/>
          </a:prstGeom>
          <a:solidFill>
            <a:schemeClr val="accent5">
              <a:lumMod val="50000"/>
              <a:alpha val="52157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640226" y="2796856"/>
            <a:ext cx="6911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</a:rPr>
              <a:t>LOCAUX D’ACTIVITÉ</a:t>
            </a:r>
            <a:endParaRPr lang="fr-F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6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8" y="97948"/>
            <a:ext cx="1165919" cy="98944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31141" y="1355181"/>
            <a:ext cx="4135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Miribel</a:t>
            </a:r>
            <a:endParaRPr lang="fr-F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001029" y="1416736"/>
            <a:ext cx="546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Location </a:t>
            </a: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445 </a:t>
            </a: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m²</a:t>
            </a:r>
            <a:endParaRPr lang="fr-FR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510335"/>
              </p:ext>
            </p:extLst>
          </p:nvPr>
        </p:nvGraphicFramePr>
        <p:xfrm>
          <a:off x="5001029" y="2025657"/>
          <a:ext cx="5453450" cy="2712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8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50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8322">
                <a:tc>
                  <a:txBody>
                    <a:bodyPr/>
                    <a:lstStyle/>
                    <a:p>
                      <a:pPr algn="ctr"/>
                      <a:r>
                        <a:rPr lang="fr-FR" sz="2000" i="0" dirty="0" smtClean="0">
                          <a:solidFill>
                            <a:schemeClr val="bg1"/>
                          </a:solidFill>
                        </a:rPr>
                        <a:t>Prestations</a:t>
                      </a:r>
                      <a:endParaRPr lang="fr-FR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i="0" dirty="0" smtClean="0">
                          <a:solidFill>
                            <a:schemeClr val="bg1"/>
                          </a:solidFill>
                        </a:rPr>
                        <a:t>Conditions financières et juridiques</a:t>
                      </a:r>
                      <a:endParaRPr lang="fr-FR" sz="200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  <a:alpha val="6980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0616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Local d’activité</a:t>
                      </a:r>
                      <a:endParaRPr lang="fr-FR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Bureau</a:t>
                      </a:r>
                      <a:endParaRPr lang="fr-FR" dirty="0" smtClean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Loyer annuel</a:t>
                      </a:r>
                      <a:r>
                        <a:rPr lang="fr-FR" baseline="0" dirty="0" smtClean="0"/>
                        <a:t> : 29 370 €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aseline="0" dirty="0" smtClean="0"/>
                        <a:t>Charges annuelles :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baseline="0" dirty="0" smtClean="0"/>
                        <a:t>2 670 € (dont 1 780 € taxe foncière)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aseline="0" dirty="0" smtClean="0"/>
                        <a:t>Garantie : 3 mois de loyer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aseline="0" dirty="0" smtClean="0"/>
                        <a:t>Honoraires : 600 € TTC</a:t>
                      </a:r>
                      <a:endParaRPr lang="fr-FR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fr-FR" dirty="0" smtClean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6372263" y="4824078"/>
            <a:ext cx="3352801" cy="156966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u="sng" dirty="0" smtClean="0"/>
              <a:t>Contact </a:t>
            </a:r>
          </a:p>
          <a:p>
            <a:pPr algn="ctr"/>
            <a:endParaRPr lang="fr-FR" sz="1600" b="1" i="1" u="sng" dirty="0" smtClean="0"/>
          </a:p>
          <a:p>
            <a:r>
              <a:rPr lang="fr-FR" sz="1600" dirty="0" smtClean="0"/>
              <a:t>Fabien LOPEZ</a:t>
            </a:r>
          </a:p>
          <a:p>
            <a:r>
              <a:rPr lang="fr-FR" sz="1600" dirty="0" smtClean="0"/>
              <a:t>Service Développement économique</a:t>
            </a:r>
          </a:p>
          <a:p>
            <a:r>
              <a:rPr lang="fr-FR" sz="1600" dirty="0" smtClean="0"/>
              <a:t>04.78.55.52.18</a:t>
            </a:r>
          </a:p>
          <a:p>
            <a:r>
              <a:rPr lang="fr-FR" sz="1600" dirty="0" smtClean="0">
                <a:hlinkClick r:id="rId3"/>
              </a:rPr>
              <a:t>deveco@cc-miribel.fr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17" name="ZoneTexte 16"/>
          <p:cNvSpPr txBox="1"/>
          <p:nvPr/>
        </p:nvSpPr>
        <p:spPr>
          <a:xfrm>
            <a:off x="1005810" y="5316520"/>
            <a:ext cx="3352801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u="sng" dirty="0" smtClean="0"/>
              <a:t>Accès</a:t>
            </a:r>
          </a:p>
          <a:p>
            <a:pPr algn="ctr"/>
            <a:endParaRPr lang="fr-FR" sz="800" b="1" i="1" u="sng" dirty="0" smtClean="0"/>
          </a:p>
          <a:p>
            <a:pPr algn="ctr"/>
            <a:r>
              <a:rPr lang="fr-FR" sz="1600" dirty="0" smtClean="0"/>
              <a:t>RD </a:t>
            </a:r>
            <a:r>
              <a:rPr lang="fr-FR" sz="1600" dirty="0" smtClean="0"/>
              <a:t>1083</a:t>
            </a:r>
          </a:p>
          <a:p>
            <a:pPr algn="ctr"/>
            <a:r>
              <a:rPr lang="fr-FR" sz="1600" dirty="0" smtClean="0"/>
              <a:t>Quai du Rhône</a:t>
            </a:r>
            <a:endParaRPr lang="fr-FR" sz="1600" dirty="0" smtClean="0"/>
          </a:p>
          <a:p>
            <a:pPr algn="ctr"/>
            <a:r>
              <a:rPr lang="fr-FR" sz="1600" dirty="0" smtClean="0"/>
              <a:t>A432 et A46 à proximité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454539" y="423394"/>
            <a:ext cx="3053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Référence de l’offre : MI – 19 – 13  </a:t>
            </a:r>
            <a:endParaRPr lang="fr-FR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57999"/>
          <a:stretch/>
        </p:blipFill>
        <p:spPr>
          <a:xfrm>
            <a:off x="10816281" y="1"/>
            <a:ext cx="1396800" cy="686536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/>
          <a:srcRect l="50608" t="17297" r="13243" b="39940"/>
          <a:stretch/>
        </p:blipFill>
        <p:spPr>
          <a:xfrm>
            <a:off x="412885" y="2025659"/>
            <a:ext cx="4248000" cy="2826708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2608069" y="2367039"/>
            <a:ext cx="74141" cy="741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50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" y="-3048"/>
            <a:ext cx="12186585" cy="68610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14151" y="2374497"/>
            <a:ext cx="8163698" cy="1491050"/>
          </a:xfrm>
          <a:prstGeom prst="rect">
            <a:avLst/>
          </a:prstGeom>
          <a:solidFill>
            <a:schemeClr val="accent6">
              <a:lumMod val="50000"/>
              <a:alpha val="52157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640226" y="2796856"/>
            <a:ext cx="6911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</a:rPr>
              <a:t>LOCAUX COMMERCIAUX</a:t>
            </a:r>
            <a:endParaRPr lang="fr-F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22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8" y="97948"/>
            <a:ext cx="1165919" cy="98944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2" r="7513"/>
          <a:stretch/>
        </p:blipFill>
        <p:spPr>
          <a:xfrm>
            <a:off x="10796630" y="-8238"/>
            <a:ext cx="1395369" cy="688132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31141" y="1355181"/>
            <a:ext cx="4135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accent6">
                    <a:lumMod val="50000"/>
                  </a:schemeClr>
                </a:solidFill>
              </a:rPr>
              <a:t>Miribel – Centre</a:t>
            </a:r>
            <a:endParaRPr lang="fr-F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631141" y="2125364"/>
            <a:ext cx="4102141" cy="2940166"/>
            <a:chOff x="664394" y="2207742"/>
            <a:chExt cx="4102141" cy="2940166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4"/>
            <a:srcRect l="49890" t="29888" r="10405" b="19520"/>
            <a:stretch/>
          </p:blipFill>
          <p:spPr>
            <a:xfrm>
              <a:off x="664394" y="2207742"/>
              <a:ext cx="4102141" cy="2940166"/>
            </a:xfrm>
            <a:prstGeom prst="rect">
              <a:avLst/>
            </a:prstGeom>
          </p:spPr>
        </p:pic>
        <p:sp>
          <p:nvSpPr>
            <p:cNvPr id="10" name="Ellipse 9"/>
            <p:cNvSpPr/>
            <p:nvPr/>
          </p:nvSpPr>
          <p:spPr>
            <a:xfrm>
              <a:off x="1861751" y="3731741"/>
              <a:ext cx="74141" cy="741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6491075" y="1707062"/>
            <a:ext cx="2581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6">
                    <a:lumMod val="50000"/>
                  </a:schemeClr>
                </a:solidFill>
              </a:rPr>
              <a:t>Vente – 24 m²</a:t>
            </a:r>
            <a:endParaRPr lang="fr-FR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375285"/>
              </p:ext>
            </p:extLst>
          </p:nvPr>
        </p:nvGraphicFramePr>
        <p:xfrm>
          <a:off x="5054858" y="2728785"/>
          <a:ext cx="5453450" cy="1615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26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26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4068">
                <a:tc>
                  <a:txBody>
                    <a:bodyPr/>
                    <a:lstStyle/>
                    <a:p>
                      <a:pPr algn="ctr"/>
                      <a:r>
                        <a:rPr lang="fr-FR" sz="2000" i="0" dirty="0" smtClean="0">
                          <a:solidFill>
                            <a:schemeClr val="bg1"/>
                          </a:solidFill>
                        </a:rPr>
                        <a:t>Prestations</a:t>
                      </a:r>
                      <a:endParaRPr lang="fr-FR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8572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i="0" dirty="0" smtClean="0">
                          <a:solidFill>
                            <a:schemeClr val="bg1"/>
                          </a:solidFill>
                        </a:rPr>
                        <a:t>Conditions financières et juridiques</a:t>
                      </a:r>
                      <a:endParaRPr lang="fr-FR" sz="200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8572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4068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Deux vitrines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Point d’eau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Cave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Prix : 75 000 €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Charges</a:t>
                      </a:r>
                      <a:r>
                        <a:rPr lang="fr-FR" baseline="0" dirty="0" smtClean="0"/>
                        <a:t> : environ 300 € par an</a:t>
                      </a:r>
                      <a:endParaRPr lang="fr-FR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6372263" y="4824078"/>
            <a:ext cx="3352801" cy="156966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u="sng" dirty="0" smtClean="0"/>
              <a:t>Contact </a:t>
            </a:r>
          </a:p>
          <a:p>
            <a:pPr algn="ctr"/>
            <a:endParaRPr lang="fr-FR" sz="1600" b="1" i="1" u="sng" dirty="0" smtClean="0"/>
          </a:p>
          <a:p>
            <a:r>
              <a:rPr lang="fr-FR" sz="1600" dirty="0" smtClean="0"/>
              <a:t>Chahines </a:t>
            </a:r>
            <a:r>
              <a:rPr lang="fr-FR" sz="1600" dirty="0"/>
              <a:t>NAUDIN-BOUMYA</a:t>
            </a:r>
          </a:p>
          <a:p>
            <a:r>
              <a:rPr lang="fr-FR" sz="1600" dirty="0" smtClean="0"/>
              <a:t>Service Développement économique</a:t>
            </a:r>
          </a:p>
          <a:p>
            <a:r>
              <a:rPr lang="fr-FR" sz="1600" dirty="0" smtClean="0"/>
              <a:t>04.78.55.52.18</a:t>
            </a:r>
          </a:p>
          <a:p>
            <a:r>
              <a:rPr lang="fr-FR" sz="1600" dirty="0" smtClean="0">
                <a:hlinkClick r:id="rId5"/>
              </a:rPr>
              <a:t>deveco@cc-miribel.fr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17" name="ZoneTexte 16"/>
          <p:cNvSpPr txBox="1"/>
          <p:nvPr/>
        </p:nvSpPr>
        <p:spPr>
          <a:xfrm>
            <a:off x="1005810" y="5316520"/>
            <a:ext cx="3352801" cy="96949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u="sng" dirty="0" smtClean="0"/>
              <a:t>Accès</a:t>
            </a:r>
          </a:p>
          <a:p>
            <a:pPr algn="ctr"/>
            <a:endParaRPr lang="fr-FR" sz="800" b="1" i="1" u="sng" dirty="0" smtClean="0"/>
          </a:p>
          <a:p>
            <a:pPr algn="ctr"/>
            <a:r>
              <a:rPr lang="fr-FR" sz="1600" dirty="0" smtClean="0"/>
              <a:t>RD 1084</a:t>
            </a:r>
          </a:p>
          <a:p>
            <a:pPr algn="ctr"/>
            <a:r>
              <a:rPr lang="fr-FR" sz="1600" dirty="0" smtClean="0"/>
              <a:t>Parkings publics à proximité</a:t>
            </a:r>
            <a:endParaRPr lang="fr-FR" sz="1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7636439" y="423394"/>
            <a:ext cx="2871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Référence de l’offre : MI – 19 – 1  </a:t>
            </a:r>
            <a:endParaRPr lang="fr-FR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99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8" y="97948"/>
            <a:ext cx="1165919" cy="98944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2" r="7513"/>
          <a:stretch/>
        </p:blipFill>
        <p:spPr>
          <a:xfrm>
            <a:off x="10796630" y="-8238"/>
            <a:ext cx="1395369" cy="688132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31141" y="1355181"/>
            <a:ext cx="4135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accent6">
                    <a:lumMod val="50000"/>
                  </a:schemeClr>
                </a:solidFill>
              </a:rPr>
              <a:t>Miribel – Centre</a:t>
            </a:r>
            <a:endParaRPr lang="fr-F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49890" t="29888" r="10405" b="19520"/>
          <a:stretch/>
        </p:blipFill>
        <p:spPr>
          <a:xfrm>
            <a:off x="631141" y="2125364"/>
            <a:ext cx="4102141" cy="2940166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038231" y="1647568"/>
            <a:ext cx="5486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6">
                    <a:lumMod val="50000"/>
                  </a:schemeClr>
                </a:solidFill>
              </a:rPr>
              <a:t>Vente fonds de commerce – 100 m²</a:t>
            </a:r>
            <a:endParaRPr lang="fr-FR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174"/>
              </p:ext>
            </p:extLst>
          </p:nvPr>
        </p:nvGraphicFramePr>
        <p:xfrm>
          <a:off x="5054858" y="2728785"/>
          <a:ext cx="5453450" cy="1889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26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26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4068">
                <a:tc>
                  <a:txBody>
                    <a:bodyPr/>
                    <a:lstStyle/>
                    <a:p>
                      <a:pPr algn="ctr"/>
                      <a:r>
                        <a:rPr lang="fr-FR" sz="2000" i="0" dirty="0" smtClean="0">
                          <a:solidFill>
                            <a:schemeClr val="bg1"/>
                          </a:solidFill>
                        </a:rPr>
                        <a:t>Prestations</a:t>
                      </a:r>
                      <a:endParaRPr lang="fr-FR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8572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i="0" dirty="0" smtClean="0">
                          <a:solidFill>
                            <a:schemeClr val="bg1"/>
                          </a:solidFill>
                        </a:rPr>
                        <a:t>Conditions financières et juridiques</a:t>
                      </a:r>
                      <a:endParaRPr lang="fr-FR" sz="200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8572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4068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Cuisine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2 salle</a:t>
                      </a:r>
                      <a:r>
                        <a:rPr lang="fr-FR" baseline="0" dirty="0" smtClean="0"/>
                        <a:t>s de restauration</a:t>
                      </a:r>
                      <a:endParaRPr lang="fr-FR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Annexe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Accessibilité</a:t>
                      </a:r>
                      <a:r>
                        <a:rPr lang="fr-FR" baseline="0" dirty="0" smtClean="0"/>
                        <a:t> PMR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Fonds</a:t>
                      </a:r>
                      <a:r>
                        <a:rPr lang="fr-FR" baseline="0" dirty="0" smtClean="0"/>
                        <a:t> de commerce </a:t>
                      </a:r>
                      <a:r>
                        <a:rPr lang="fr-FR" dirty="0" smtClean="0"/>
                        <a:t>: </a:t>
                      </a:r>
                      <a:r>
                        <a:rPr lang="fr-FR" dirty="0" smtClean="0"/>
                        <a:t>65 000 €</a:t>
                      </a:r>
                      <a:endParaRPr lang="fr-FR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6105182" y="5016438"/>
            <a:ext cx="3352801" cy="156966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u="sng" dirty="0" smtClean="0"/>
              <a:t>Contact </a:t>
            </a:r>
          </a:p>
          <a:p>
            <a:pPr algn="ctr"/>
            <a:endParaRPr lang="fr-FR" sz="1600" b="1" i="1" u="sng" dirty="0" smtClean="0"/>
          </a:p>
          <a:p>
            <a:r>
              <a:rPr lang="fr-FR" sz="1600" dirty="0" smtClean="0"/>
              <a:t>Chahines </a:t>
            </a:r>
            <a:r>
              <a:rPr lang="fr-FR" sz="1600" dirty="0"/>
              <a:t>NAUDIN-BOUMYA</a:t>
            </a:r>
          </a:p>
          <a:p>
            <a:r>
              <a:rPr lang="fr-FR" sz="1600" dirty="0" smtClean="0"/>
              <a:t>Service Développement économique</a:t>
            </a:r>
          </a:p>
          <a:p>
            <a:r>
              <a:rPr lang="fr-FR" sz="1600" dirty="0" smtClean="0"/>
              <a:t>04.78.55.52.18</a:t>
            </a:r>
          </a:p>
          <a:p>
            <a:r>
              <a:rPr lang="fr-FR" sz="1600" dirty="0" smtClean="0">
                <a:hlinkClick r:id="rId5"/>
              </a:rPr>
              <a:t>deveco@cc-miribel.fr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17" name="ZoneTexte 16"/>
          <p:cNvSpPr txBox="1"/>
          <p:nvPr/>
        </p:nvSpPr>
        <p:spPr>
          <a:xfrm>
            <a:off x="1005810" y="5316520"/>
            <a:ext cx="3352801" cy="96949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u="sng" dirty="0" smtClean="0"/>
              <a:t>Accès</a:t>
            </a:r>
          </a:p>
          <a:p>
            <a:pPr algn="ctr"/>
            <a:endParaRPr lang="fr-FR" sz="800" b="1" i="1" u="sng" dirty="0" smtClean="0"/>
          </a:p>
          <a:p>
            <a:pPr algn="ctr"/>
            <a:r>
              <a:rPr lang="fr-FR" sz="1600" dirty="0" smtClean="0"/>
              <a:t>RD 1084</a:t>
            </a:r>
          </a:p>
          <a:p>
            <a:pPr algn="ctr"/>
            <a:r>
              <a:rPr lang="fr-FR" sz="1600" dirty="0" smtClean="0"/>
              <a:t>Parkings publics à proximité</a:t>
            </a:r>
            <a:endParaRPr lang="fr-FR" sz="1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7636439" y="423394"/>
            <a:ext cx="2871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Référence de l’offre : MI – 19 – 2  </a:t>
            </a:r>
            <a:endParaRPr lang="fr-FR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2583355" y="3536505"/>
            <a:ext cx="74141" cy="741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0527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574</Words>
  <Application>Microsoft Office PowerPoint</Application>
  <PresentationFormat>Grand écran</PresentationFormat>
  <Paragraphs>197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Chahines BOUMYA</dc:creator>
  <cp:lastModifiedBy>Chahines BOUMYA</cp:lastModifiedBy>
  <cp:revision>57</cp:revision>
  <cp:lastPrinted>2019-06-18T09:15:39Z</cp:lastPrinted>
  <dcterms:created xsi:type="dcterms:W3CDTF">2019-03-18T13:29:22Z</dcterms:created>
  <dcterms:modified xsi:type="dcterms:W3CDTF">2019-08-19T09:20:36Z</dcterms:modified>
</cp:coreProperties>
</file>